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94" r:id="rId3"/>
    <p:sldId id="301" r:id="rId4"/>
    <p:sldId id="297" r:id="rId5"/>
    <p:sldId id="299" r:id="rId6"/>
    <p:sldId id="332" r:id="rId7"/>
    <p:sldId id="302" r:id="rId8"/>
    <p:sldId id="309" r:id="rId9"/>
    <p:sldId id="331" r:id="rId10"/>
    <p:sldId id="330" r:id="rId11"/>
    <p:sldId id="310" r:id="rId12"/>
    <p:sldId id="312" r:id="rId13"/>
    <p:sldId id="313" r:id="rId14"/>
    <p:sldId id="314" r:id="rId15"/>
    <p:sldId id="315" r:id="rId16"/>
    <p:sldId id="316" r:id="rId17"/>
    <p:sldId id="318" r:id="rId18"/>
    <p:sldId id="320" r:id="rId19"/>
    <p:sldId id="321" r:id="rId20"/>
    <p:sldId id="324" r:id="rId21"/>
    <p:sldId id="334" r:id="rId22"/>
    <p:sldId id="33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60"/>
  </p:normalViewPr>
  <p:slideViewPr>
    <p:cSldViewPr>
      <p:cViewPr varScale="1">
        <p:scale>
          <a:sx n="56" d="100"/>
          <a:sy n="56" d="100"/>
        </p:scale>
        <p:origin x="-78" y="-3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77714C-3AD1-40E1-83FD-431DF8FAC601}" type="datetimeFigureOut">
              <a:rPr lang="en-AU" smtClean="0"/>
              <a:pPr/>
              <a:t>27/11/2013</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D7093F-D74E-472A-98D6-A9D71BBAA95F}"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4D7093F-D74E-472A-98D6-A9D71BBAA95F}" type="slidenum">
              <a:rPr lang="en-AU" smtClean="0"/>
              <a:pPr/>
              <a:t>8</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6A3DE0-1DFE-4FDF-BB7A-9579B1C628DE}" type="datetimeFigureOut">
              <a:rPr lang="en-AU" smtClean="0"/>
              <a:pPr/>
              <a:t>27/11/2013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6FCC733-DC17-4E26-87CA-5A29A2CF605A}"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6A3DE0-1DFE-4FDF-BB7A-9579B1C628DE}" type="datetimeFigureOut">
              <a:rPr lang="en-AU" smtClean="0"/>
              <a:pPr/>
              <a:t>27/11/2013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FCC733-DC17-4E26-87CA-5A29A2CF605A}"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cuac.org.au/"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051" name="Title 1"/>
          <p:cNvSpPr>
            <a:spLocks noGrp="1"/>
          </p:cNvSpPr>
          <p:nvPr>
            <p:ph type="title"/>
          </p:nvPr>
        </p:nvSpPr>
        <p:spPr>
          <a:xfrm>
            <a:off x="395288" y="2565400"/>
            <a:ext cx="8424862" cy="3095625"/>
          </a:xfrm>
        </p:spPr>
        <p:txBody>
          <a:bodyPr>
            <a:normAutofit/>
          </a:bodyPr>
          <a:lstStyle/>
          <a:p>
            <a:r>
              <a:rPr lang="en-AU" sz="3600" b="1" dirty="0" smtClean="0"/>
              <a:t>Meaningful &amp; Genuine Engagement: Perspectives from Consumer Advocates </a:t>
            </a:r>
            <a:br>
              <a:rPr lang="en-AU" sz="3600" b="1" dirty="0" smtClean="0"/>
            </a:br>
            <a:r>
              <a:rPr lang="en-AU" sz="3600" b="1" dirty="0" smtClean="0"/>
              <a:t>Jo Benvenuti, Executive Officer </a:t>
            </a:r>
            <a:r>
              <a:rPr lang="en-AU" sz="4800" b="1" dirty="0" smtClean="0"/>
              <a:t/>
            </a:r>
            <a:br>
              <a:rPr lang="en-AU" sz="4800" b="1" dirty="0" smtClean="0"/>
            </a:br>
            <a:r>
              <a:rPr lang="en-AU" sz="3600" b="1" dirty="0" smtClean="0"/>
              <a:t>27 November 2013</a:t>
            </a:r>
          </a:p>
        </p:txBody>
      </p:sp>
      <p:pic>
        <p:nvPicPr>
          <p:cNvPr id="2052"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700" dirty="0" smtClean="0">
                <a:latin typeface="Calibri (Body)"/>
              </a:rPr>
              <a:t/>
            </a:r>
            <a:br>
              <a:rPr lang="en-AU" sz="2700" dirty="0" smtClean="0">
                <a:latin typeface="Calibri (Body)"/>
              </a:rPr>
            </a:br>
            <a:r>
              <a:rPr lang="en-AU" sz="2700" dirty="0" smtClean="0">
                <a:latin typeface="Calibri (Body)"/>
              </a:rPr>
              <a:t/>
            </a:r>
            <a:br>
              <a:rPr lang="en-AU" sz="2700" dirty="0" smtClean="0">
                <a:latin typeface="Calibri (Body)"/>
              </a:rPr>
            </a:br>
            <a:r>
              <a:rPr lang="en-AU" sz="2700" dirty="0" smtClean="0">
                <a:latin typeface="Calibri (Body)"/>
              </a:rPr>
              <a:t>Requires:</a:t>
            </a:r>
            <a:br>
              <a:rPr lang="en-AU" sz="2700" dirty="0" smtClean="0">
                <a:latin typeface="Calibri (Body)"/>
              </a:rPr>
            </a:br>
            <a:r>
              <a:rPr lang="en-AU" sz="2700" dirty="0" smtClean="0">
                <a:latin typeface="Calibri (Body)"/>
              </a:rPr>
              <a:t>- Top level buy-in</a:t>
            </a:r>
            <a:br>
              <a:rPr lang="en-AU" sz="2700" dirty="0" smtClean="0">
                <a:latin typeface="Calibri (Body)"/>
              </a:rPr>
            </a:br>
            <a:r>
              <a:rPr lang="en-AU" sz="2700" dirty="0" smtClean="0">
                <a:latin typeface="Calibri (Body)"/>
              </a:rPr>
              <a:t>- Using a variety of communications methods </a:t>
            </a:r>
            <a:br>
              <a:rPr lang="en-AU" sz="2700" dirty="0" smtClean="0">
                <a:latin typeface="Calibri (Body)"/>
              </a:rPr>
            </a:br>
            <a:r>
              <a:rPr lang="en-AU" sz="2700" dirty="0" smtClean="0">
                <a:latin typeface="Calibri (Body)"/>
              </a:rPr>
              <a:t>- Providing opportunity for comment</a:t>
            </a:r>
            <a:br>
              <a:rPr lang="en-AU" sz="2700" dirty="0" smtClean="0">
                <a:latin typeface="Calibri (Body)"/>
              </a:rPr>
            </a:br>
            <a:r>
              <a:rPr lang="en-AU" sz="2700" dirty="0" smtClean="0">
                <a:latin typeface="Calibri (Body)"/>
              </a:rPr>
              <a:t>- Providing feedback loops </a:t>
            </a:r>
            <a:r>
              <a:rPr lang="en-AU" sz="2700" i="1" dirty="0" smtClean="0">
                <a:latin typeface="Calibri (Body)"/>
              </a:rPr>
              <a:t/>
            </a:r>
            <a:br>
              <a:rPr lang="en-AU" sz="2700" i="1" dirty="0" smtClean="0">
                <a:latin typeface="Calibri (Body)"/>
              </a:rPr>
            </a:br>
            <a:r>
              <a:rPr lang="en-AU" sz="2400" dirty="0" smtClean="0"/>
              <a:t/>
            </a:r>
            <a:br>
              <a:rPr lang="en-AU" sz="2400" dirty="0" smtClean="0"/>
            </a:br>
            <a:r>
              <a:rPr lang="en-AU" sz="2200" dirty="0" smtClean="0"/>
              <a:t/>
            </a:r>
            <a:br>
              <a:rPr lang="en-AU" sz="2200" dirty="0" smtClean="0"/>
            </a:br>
            <a:r>
              <a:rPr lang="en-AU" sz="2400" dirty="0" smtClean="0"/>
              <a:t/>
            </a:r>
            <a:br>
              <a:rPr lang="en-AU" sz="2400" dirty="0" smtClean="0"/>
            </a:br>
            <a:endParaRPr lang="en-AU" sz="2400" dirty="0" smtClean="0">
              <a:latin typeface="Calibri (Body)"/>
            </a:endParaRPr>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96752"/>
            <a:ext cx="6480720" cy="1877437"/>
          </a:xfrm>
          <a:prstGeom prst="rect">
            <a:avLst/>
          </a:prstGeom>
          <a:noFill/>
        </p:spPr>
        <p:txBody>
          <a:bodyPr wrap="square" rtlCol="0">
            <a:spAutoFit/>
          </a:bodyPr>
          <a:lstStyle/>
          <a:p>
            <a:r>
              <a:rPr lang="en-AU" sz="3200" b="1" dirty="0" smtClean="0">
                <a:latin typeface="Calibri (Headings)"/>
              </a:rPr>
              <a:t>Action 2:</a:t>
            </a:r>
          </a:p>
          <a:p>
            <a:r>
              <a:rPr lang="en-AU" sz="2800" b="1" dirty="0" smtClean="0">
                <a:latin typeface="Calibri (Headings)"/>
              </a:rPr>
              <a:t>Develop a Transparent Engagement Process</a:t>
            </a:r>
            <a:r>
              <a:rPr lang="en-AU" sz="2800" b="1" dirty="0" smtClean="0"/>
              <a:t/>
            </a:r>
            <a:br>
              <a:rPr lang="en-AU" sz="2800" b="1" dirty="0" smtClean="0"/>
            </a:br>
            <a:endParaRPr lang="en-AU" sz="2800"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400" b="1" dirty="0" smtClean="0">
                <a:latin typeface="Calibri (Body)"/>
              </a:rPr>
              <a:t/>
            </a:r>
            <a:br>
              <a:rPr lang="en-AU" sz="2400" b="1" dirty="0" smtClean="0">
                <a:latin typeface="Calibri (Body)"/>
              </a:rPr>
            </a:br>
            <a:r>
              <a:rPr lang="en-AU" sz="2400" dirty="0" smtClean="0">
                <a:latin typeface="Calibri (Body)"/>
              </a:rPr>
              <a:t>“</a:t>
            </a:r>
            <a:r>
              <a:rPr lang="en-AU" sz="2400" i="1" dirty="0" smtClean="0">
                <a:latin typeface="Calibri (Body)"/>
              </a:rPr>
              <a:t>[Consultation] can’t just be at one stage and then it drops off. It needs to be an integrated part of a project, at regular intervals, and as participatory as possible. From an industry perspective that can be very time-consuming. It’s unfortunate because [industry] like(s) to make decisions quickly and it can slow a process down a lot. They need to factor ongoing consultation into their project.” </a:t>
            </a:r>
            <a:r>
              <a:rPr lang="en-AU" sz="2400" dirty="0" smtClean="0"/>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96752"/>
            <a:ext cx="6048672" cy="1446550"/>
          </a:xfrm>
          <a:prstGeom prst="rect">
            <a:avLst/>
          </a:prstGeom>
          <a:noFill/>
        </p:spPr>
        <p:txBody>
          <a:bodyPr wrap="square" rtlCol="0">
            <a:spAutoFit/>
          </a:bodyPr>
          <a:lstStyle/>
          <a:p>
            <a:r>
              <a:rPr lang="en-AU" sz="3200" b="1" dirty="0" smtClean="0">
                <a:latin typeface="Calibri (Headings)"/>
              </a:rPr>
              <a:t>Action 3:</a:t>
            </a:r>
          </a:p>
          <a:p>
            <a:r>
              <a:rPr lang="en-AU" sz="2800" b="1" dirty="0" smtClean="0">
                <a:latin typeface="Calibri (Headings)"/>
              </a:rPr>
              <a:t>Allow for Adequate Time to Consult</a:t>
            </a:r>
            <a:endParaRPr lang="en-AU" sz="2800" dirty="0">
              <a:latin typeface="Calibri (Heading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800" i="1" dirty="0" smtClean="0">
                <a:latin typeface="Calibri (Body)"/>
              </a:rPr>
              <a:t>“It is important to get an understanding right from the outset, of the group you are consulting with and understand the issues you are consulting them about, as this may influence the way your terms of reference are developed. Different groups come to problems often from very different positions, understanding or work views. I think it’s important that [these issues are] on the table.” </a:t>
            </a:r>
            <a:r>
              <a:rPr lang="en-AU" sz="2400" dirty="0" smtClean="0"/>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908720"/>
            <a:ext cx="6480720" cy="1446550"/>
          </a:xfrm>
          <a:prstGeom prst="rect">
            <a:avLst/>
          </a:prstGeom>
          <a:noFill/>
        </p:spPr>
        <p:txBody>
          <a:bodyPr wrap="square" rtlCol="0">
            <a:spAutoFit/>
          </a:bodyPr>
          <a:lstStyle/>
          <a:p>
            <a:r>
              <a:rPr lang="en-AU" sz="3200" b="1" dirty="0" smtClean="0">
                <a:latin typeface="Calibri (Headings)"/>
              </a:rPr>
              <a:t>Action 4:</a:t>
            </a:r>
          </a:p>
          <a:p>
            <a:r>
              <a:rPr lang="en-AU" sz="2800" b="1" dirty="0" smtClean="0">
                <a:latin typeface="Calibri (Headings)"/>
              </a:rPr>
              <a:t>Consult with Diverse Stakeholder Groups</a:t>
            </a:r>
            <a:endParaRPr lang="en-AU" sz="2800" dirty="0">
              <a:latin typeface="Calibri (Heading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536" y="2492896"/>
            <a:ext cx="8424862" cy="3095625"/>
          </a:xfrm>
        </p:spPr>
        <p:txBody>
          <a:bodyPr>
            <a:normAutofit fontScale="90000"/>
          </a:bodyPr>
          <a:lstStyle/>
          <a:p>
            <a:pPr algn="l"/>
            <a:r>
              <a:rPr lang="en-AU" sz="2700" i="1" dirty="0" smtClean="0">
                <a:latin typeface="Calibri (Body)"/>
              </a:rPr>
              <a:t>“In terms of looking at vulnerable groups, you should have a good representation of who you are talking to. Engaging with known community-based organisations that know the ins and oust of their community, such as youth groups and single mothers, is a good way to start. Basic principles of community development apply; you cant go wrong with that approach.” </a:t>
            </a:r>
            <a:r>
              <a:rPr lang="en-AU" sz="2400" dirty="0" smtClean="0"/>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24744"/>
            <a:ext cx="6480720" cy="1446550"/>
          </a:xfrm>
          <a:prstGeom prst="rect">
            <a:avLst/>
          </a:prstGeom>
          <a:noFill/>
        </p:spPr>
        <p:txBody>
          <a:bodyPr wrap="square" rtlCol="0">
            <a:spAutoFit/>
          </a:bodyPr>
          <a:lstStyle/>
          <a:p>
            <a:r>
              <a:rPr lang="en-AU" sz="3200" b="1" dirty="0" smtClean="0">
                <a:latin typeface="Calibri (Headings)"/>
              </a:rPr>
              <a:t>Action 5</a:t>
            </a:r>
            <a:r>
              <a:rPr lang="en-AU" sz="2800" b="1" dirty="0" smtClean="0">
                <a:latin typeface="Calibri (Headings)"/>
              </a:rPr>
              <a:t>:</a:t>
            </a:r>
          </a:p>
          <a:p>
            <a:r>
              <a:rPr lang="en-AU" sz="2800" b="1" dirty="0" smtClean="0">
                <a:latin typeface="Calibri (Headings)"/>
              </a:rPr>
              <a:t>Overcome Barriers to Access</a:t>
            </a:r>
            <a:r>
              <a:rPr lang="en-AU" sz="2000" b="1" dirty="0" smtClean="0"/>
              <a:t/>
            </a:r>
            <a:br>
              <a:rPr lang="en-AU" sz="2000" b="1" dirty="0" smtClean="0"/>
            </a:br>
            <a:endParaRPr lang="en-AU" sz="2800" dirty="0">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a:bodyPr>
          <a:lstStyle/>
          <a:p>
            <a:pPr algn="l"/>
            <a:r>
              <a:rPr lang="en-AU" sz="2400" b="1" i="1" dirty="0" smtClean="0">
                <a:latin typeface="Calibri (Body)"/>
              </a:rPr>
              <a:t>Groups featured in the report include</a:t>
            </a:r>
            <a:r>
              <a:rPr lang="en-AU" sz="2400" dirty="0" smtClean="0">
                <a:latin typeface="Calibri (Body)"/>
              </a:rPr>
              <a:t>:</a:t>
            </a:r>
            <a:br>
              <a:rPr lang="en-AU" sz="2400" dirty="0" smtClean="0">
                <a:latin typeface="Calibri (Body)"/>
              </a:rPr>
            </a:br>
            <a:r>
              <a:rPr lang="en-AU" sz="2400" dirty="0" smtClean="0">
                <a:latin typeface="Calibri (Body)"/>
              </a:rPr>
              <a:t/>
            </a:r>
            <a:br>
              <a:rPr lang="en-AU" sz="2400" dirty="0" smtClean="0">
                <a:latin typeface="Calibri (Body)"/>
              </a:rPr>
            </a:br>
            <a:r>
              <a:rPr lang="en-AU" sz="2400" dirty="0" smtClean="0">
                <a:latin typeface="Calibri (Body)"/>
              </a:rPr>
              <a:t>- People with disabilities</a:t>
            </a:r>
            <a:br>
              <a:rPr lang="en-AU" sz="2400" dirty="0" smtClean="0">
                <a:latin typeface="Calibri (Body)"/>
              </a:rPr>
            </a:br>
            <a:r>
              <a:rPr lang="en-AU" sz="2400" dirty="0" smtClean="0">
                <a:latin typeface="Calibri (Body)"/>
              </a:rPr>
              <a:t>- Single mothers</a:t>
            </a:r>
            <a:br>
              <a:rPr lang="en-AU" sz="2400" dirty="0" smtClean="0">
                <a:latin typeface="Calibri (Body)"/>
              </a:rPr>
            </a:br>
            <a:r>
              <a:rPr lang="en-AU" sz="2400" dirty="0" smtClean="0">
                <a:latin typeface="Calibri (Body)"/>
              </a:rPr>
              <a:t>- Rural rand regional communities</a:t>
            </a:r>
            <a:br>
              <a:rPr lang="en-AU" sz="2400" dirty="0" smtClean="0">
                <a:latin typeface="Calibri (Body)"/>
              </a:rPr>
            </a:br>
            <a:r>
              <a:rPr lang="en-AU" sz="2400" dirty="0" smtClean="0">
                <a:latin typeface="Calibri (Body)"/>
              </a:rPr>
              <a:t>-Aboriginal communities</a:t>
            </a:r>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24744"/>
            <a:ext cx="6480720" cy="1446550"/>
          </a:xfrm>
          <a:prstGeom prst="rect">
            <a:avLst/>
          </a:prstGeom>
          <a:noFill/>
        </p:spPr>
        <p:txBody>
          <a:bodyPr wrap="square" rtlCol="0">
            <a:spAutoFit/>
          </a:bodyPr>
          <a:lstStyle/>
          <a:p>
            <a:r>
              <a:rPr lang="en-AU" sz="3200" b="1" dirty="0" smtClean="0">
                <a:latin typeface="Calibri (Headings)"/>
              </a:rPr>
              <a:t>Action 6:</a:t>
            </a:r>
          </a:p>
          <a:p>
            <a:r>
              <a:rPr lang="en-AU" sz="2800" b="1" dirty="0" smtClean="0">
                <a:latin typeface="Calibri (Headings)"/>
              </a:rPr>
              <a:t>Target Underrepresented Groups for Consultation</a:t>
            </a:r>
            <a:endParaRPr lang="en-AU" sz="2800" dirty="0">
              <a:latin typeface="Calibri (Heading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800" b="1" dirty="0" smtClean="0"/>
              <a:t/>
            </a:r>
            <a:br>
              <a:rPr lang="en-AU" sz="2800" b="1" dirty="0" smtClean="0"/>
            </a:br>
            <a:r>
              <a:rPr lang="en-AU" sz="2200" dirty="0" smtClean="0">
                <a:latin typeface="Calibri (Body)"/>
              </a:rPr>
              <a:t>“</a:t>
            </a:r>
            <a:r>
              <a:rPr lang="en-AU" sz="2200" i="1" dirty="0" smtClean="0">
                <a:latin typeface="Calibri (Body)"/>
              </a:rPr>
              <a:t>It’s always about respecting the voice when consulting with consumers. It could be the language you have used to remove yourself from the organisation’s perspective, to understand that it’s a valid point of view. I think when people do consultations they hear an exceptional story and think it’s not true. The language and the negativity of their stories may very much be influenced by an experience. So you shouldn’t be interrogating them just because you don’t think it’s true – you should respect everyone’s voices even when you do not agree with them. The reason you do consultation is because you need people to speak to you and you need that perspective; it’s a different voice to yours.”</a:t>
            </a:r>
            <a:r>
              <a:rPr lang="en-AU" sz="2400" i="1" dirty="0" smtClean="0"/>
              <a:t/>
            </a:r>
            <a:br>
              <a:rPr lang="en-AU" sz="2400" i="1"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24744"/>
            <a:ext cx="6480720" cy="1015663"/>
          </a:xfrm>
          <a:prstGeom prst="rect">
            <a:avLst/>
          </a:prstGeom>
          <a:noFill/>
        </p:spPr>
        <p:txBody>
          <a:bodyPr wrap="square" rtlCol="0">
            <a:spAutoFit/>
          </a:bodyPr>
          <a:lstStyle/>
          <a:p>
            <a:r>
              <a:rPr lang="en-AU" sz="3200" b="1" dirty="0" smtClean="0"/>
              <a:t>Action 7:</a:t>
            </a:r>
          </a:p>
          <a:p>
            <a:r>
              <a:rPr lang="en-AU" sz="2800" b="1" dirty="0" smtClean="0">
                <a:latin typeface="Calibri (Headings)"/>
              </a:rPr>
              <a:t>Challenge Your Own Views</a:t>
            </a:r>
            <a:endParaRPr lang="en-AU" sz="2800" dirty="0">
              <a:latin typeface="Calibri (Heading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a:bodyPr>
          <a:lstStyle/>
          <a:p>
            <a:pPr algn="l"/>
            <a:r>
              <a:rPr lang="en-AU" sz="2800" b="1" dirty="0" smtClean="0"/>
              <a:t/>
            </a:r>
            <a:br>
              <a:rPr lang="en-AU" sz="2800" b="1" dirty="0" smtClean="0"/>
            </a:br>
            <a:r>
              <a:rPr lang="en-AU" sz="2400" dirty="0" smtClean="0">
                <a:latin typeface="+mn-lt"/>
              </a:rPr>
              <a:t> “</a:t>
            </a:r>
            <a:r>
              <a:rPr lang="en-AU" sz="2400" i="1" dirty="0" smtClean="0">
                <a:latin typeface="+mn-lt"/>
              </a:rPr>
              <a:t>[Your feedback] has to be taken seriously, not shelved. If decisions have been made and people are saying we need to consult, that’s not good enough. It’s got to be something that really does have the ability to influence decisions.” </a:t>
            </a:r>
            <a:r>
              <a:rPr lang="en-AU" sz="2400" i="1" dirty="0" smtClean="0"/>
              <a:t/>
            </a:r>
            <a:br>
              <a:rPr lang="en-AU" sz="2400" i="1"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24744"/>
            <a:ext cx="6480720" cy="1446550"/>
          </a:xfrm>
          <a:prstGeom prst="rect">
            <a:avLst/>
          </a:prstGeom>
          <a:noFill/>
        </p:spPr>
        <p:txBody>
          <a:bodyPr wrap="square" rtlCol="0">
            <a:spAutoFit/>
          </a:bodyPr>
          <a:lstStyle/>
          <a:p>
            <a:r>
              <a:rPr lang="en-AU" sz="3200" b="1" dirty="0" smtClean="0">
                <a:latin typeface="Calibri (Headings)"/>
              </a:rPr>
              <a:t>Action 8:</a:t>
            </a:r>
          </a:p>
          <a:p>
            <a:r>
              <a:rPr lang="en-AU" sz="2800" b="1" dirty="0" smtClean="0">
                <a:latin typeface="Calibri (Headings)"/>
              </a:rPr>
              <a:t>Consider Feedback Received</a:t>
            </a:r>
            <a:r>
              <a:rPr lang="en-AU" sz="2800" dirty="0" smtClean="0">
                <a:latin typeface="Calibri (Headings)"/>
              </a:rPr>
              <a:t/>
            </a:r>
            <a:br>
              <a:rPr lang="en-AU" sz="2800" dirty="0" smtClean="0">
                <a:latin typeface="Calibri (Headings)"/>
              </a:rPr>
            </a:br>
            <a:endParaRPr lang="en-AU" sz="2800" dirty="0">
              <a:latin typeface="Calibri (Heading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a:bodyPr>
          <a:lstStyle/>
          <a:p>
            <a:pPr algn="l"/>
            <a:r>
              <a:rPr lang="en-AU" sz="2400" i="1" dirty="0" smtClean="0">
                <a:latin typeface="+mn-lt"/>
              </a:rPr>
              <a:t>“</a:t>
            </a:r>
            <a:r>
              <a:rPr lang="en-AU" sz="2400" i="1" dirty="0" smtClean="0">
                <a:latin typeface="+mn-lt"/>
              </a:rPr>
              <a:t>I </a:t>
            </a:r>
            <a:r>
              <a:rPr lang="en-AU" sz="2400" i="1" dirty="0" smtClean="0">
                <a:latin typeface="+mn-lt"/>
              </a:rPr>
              <a:t>think incentives are important, even if they might skew it. Looking at vulnerable groups and people, if you give them a voucher or provide a service, it goes along with it. That would be almost a must. It increases your probability of engagement as a group. It’s also fair. Businesses do that when they ask people to taste or try new food products by providing vouchers. I can’t see why engagement should be </a:t>
            </a:r>
            <a:r>
              <a:rPr lang="en-AU" sz="2400" i="1" dirty="0" smtClean="0">
                <a:latin typeface="+mn-lt"/>
              </a:rPr>
              <a:t>different.”</a:t>
            </a:r>
            <a:endParaRPr lang="en-AU" sz="2400" i="1" dirty="0" smtClean="0">
              <a:latin typeface="+mn-lt"/>
            </a:endParaRPr>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24744"/>
            <a:ext cx="6480720" cy="1015663"/>
          </a:xfrm>
          <a:prstGeom prst="rect">
            <a:avLst/>
          </a:prstGeom>
          <a:noFill/>
        </p:spPr>
        <p:txBody>
          <a:bodyPr wrap="square" rtlCol="0">
            <a:spAutoFit/>
          </a:bodyPr>
          <a:lstStyle/>
          <a:p>
            <a:r>
              <a:rPr lang="en-AU" sz="3200" b="1" dirty="0" smtClean="0"/>
              <a:t>Action 9:</a:t>
            </a:r>
          </a:p>
          <a:p>
            <a:r>
              <a:rPr lang="en-AU" sz="2800" b="1" dirty="0" smtClean="0">
                <a:latin typeface="Calibri (Headings)"/>
              </a:rPr>
              <a:t>Acknowledge People’s Expertise</a:t>
            </a:r>
            <a:endParaRPr lang="en-AU" sz="2800" dirty="0">
              <a:latin typeface="Calibri (Heading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400" b="1" dirty="0" smtClean="0">
                <a:latin typeface="Calibri (Body)"/>
              </a:rPr>
              <a:t>Build Knowledge Over Time</a:t>
            </a:r>
            <a:br>
              <a:rPr lang="en-AU" sz="2400" b="1" dirty="0" smtClean="0">
                <a:latin typeface="Calibri (Body)"/>
              </a:rPr>
            </a:br>
            <a:r>
              <a:rPr lang="en-AU" sz="2400" b="1" dirty="0" smtClean="0">
                <a:latin typeface="Calibri (Body)"/>
              </a:rPr>
              <a:t/>
            </a:r>
            <a:br>
              <a:rPr lang="en-AU" sz="2400" b="1" dirty="0" smtClean="0">
                <a:latin typeface="Calibri (Body)"/>
              </a:rPr>
            </a:br>
            <a:r>
              <a:rPr lang="en-AU" sz="2400" b="1" dirty="0" smtClean="0">
                <a:latin typeface="Calibri (Body)"/>
              </a:rPr>
              <a:t>“</a:t>
            </a:r>
            <a:r>
              <a:rPr lang="en-AU" sz="2400" i="1" dirty="0" smtClean="0">
                <a:latin typeface="Calibri (Body)"/>
              </a:rPr>
              <a:t>A big problem with engaging on energy issues is that it requires specific knowledge to be able to participate effectively, particularly in some of the more complex areas. There aren’t many people that are knowledgeable in the energy area; if you pulled together the list in Australia, it’s not that long.”</a:t>
            </a:r>
            <a:r>
              <a:rPr lang="en-AU" sz="2400" i="1" dirty="0" smtClean="0"/>
              <a:t/>
            </a:r>
            <a:br>
              <a:rPr lang="en-AU" sz="2400" i="1"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764704"/>
            <a:ext cx="6732240" cy="1384995"/>
          </a:xfrm>
          <a:prstGeom prst="rect">
            <a:avLst/>
          </a:prstGeom>
          <a:noFill/>
        </p:spPr>
        <p:txBody>
          <a:bodyPr wrap="square" rtlCol="0">
            <a:spAutoFit/>
          </a:bodyPr>
          <a:lstStyle/>
          <a:p>
            <a:endParaRPr lang="en-AU" sz="2800" b="1" dirty="0" smtClean="0"/>
          </a:p>
          <a:p>
            <a:r>
              <a:rPr lang="en-AU" sz="2800" b="1" dirty="0" smtClean="0">
                <a:latin typeface="Calibri (Headings)"/>
              </a:rPr>
              <a:t>Strategies for Consulting on Complex Issues</a:t>
            </a:r>
            <a:endParaRPr lang="en-AU" sz="2800" dirty="0">
              <a:latin typeface="Calibri (Heading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lvl="0" algn="l"/>
            <a:r>
              <a:rPr lang="en-AU" sz="2400" dirty="0" smtClean="0">
                <a:latin typeface="+mn-lt"/>
              </a:rPr>
              <a:t/>
            </a:r>
            <a:br>
              <a:rPr lang="en-AU" sz="2400" dirty="0" smtClean="0">
                <a:latin typeface="+mn-lt"/>
              </a:rPr>
            </a:br>
            <a:r>
              <a:rPr lang="en-AU" sz="2400" dirty="0" smtClean="0">
                <a:latin typeface="+mn-lt"/>
              </a:rPr>
              <a:t>- Social Learning</a:t>
            </a:r>
            <a:br>
              <a:rPr lang="en-AU" sz="2400" dirty="0" smtClean="0">
                <a:latin typeface="+mn-lt"/>
              </a:rPr>
            </a:br>
            <a:r>
              <a:rPr lang="en-AU" sz="2400" dirty="0" smtClean="0">
                <a:latin typeface="+mn-lt"/>
              </a:rPr>
              <a:t/>
            </a:r>
            <a:br>
              <a:rPr lang="en-AU" sz="2400" dirty="0" smtClean="0">
                <a:latin typeface="+mn-lt"/>
              </a:rPr>
            </a:br>
            <a:r>
              <a:rPr lang="en-AU" sz="2400" dirty="0" smtClean="0"/>
              <a:t>- Deliberative Processes (</a:t>
            </a:r>
            <a:r>
              <a:rPr lang="en-AU" sz="2400" dirty="0" err="1" smtClean="0"/>
              <a:t>e.g</a:t>
            </a:r>
            <a:r>
              <a:rPr lang="en-AU" sz="2400" dirty="0" smtClean="0"/>
              <a:t>): </a:t>
            </a:r>
            <a:br>
              <a:rPr lang="en-AU" sz="2400" dirty="0" smtClean="0"/>
            </a:br>
            <a:r>
              <a:rPr lang="en-AU" sz="2400" dirty="0" smtClean="0"/>
              <a:t/>
            </a:r>
            <a:br>
              <a:rPr lang="en-AU" sz="2400" dirty="0" smtClean="0"/>
            </a:br>
            <a:r>
              <a:rPr lang="en-AU" sz="2400" i="1" dirty="0" smtClean="0"/>
              <a:t>Typically, a “citizens’ panel” engages a randomly selected group of citizens in a structured, facilitated discussion. Experts such as academics and representatives of interest organisations are invited to present their perspectives to the group and answer questions</a:t>
            </a:r>
            <a:r>
              <a:rPr lang="en-AU" sz="2400" dirty="0" smtClean="0"/>
              <a:t>.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24744"/>
            <a:ext cx="6732240" cy="1384995"/>
          </a:xfrm>
          <a:prstGeom prst="rect">
            <a:avLst/>
          </a:prstGeom>
          <a:noFill/>
        </p:spPr>
        <p:txBody>
          <a:bodyPr wrap="square" rtlCol="0">
            <a:spAutoFit/>
          </a:bodyPr>
          <a:lstStyle/>
          <a:p>
            <a:endParaRPr lang="en-AU" sz="2800" b="1" dirty="0" smtClean="0"/>
          </a:p>
          <a:p>
            <a:r>
              <a:rPr lang="en-AU" sz="2800" b="1" dirty="0" smtClean="0">
                <a:latin typeface="Calibri (Headings)"/>
              </a:rPr>
              <a:t>Strategies for Consulting on Complex Issues</a:t>
            </a:r>
            <a:endParaRPr lang="en-AU" sz="2800" dirty="0">
              <a:latin typeface="Calibri (Heading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pic>
        <p:nvPicPr>
          <p:cNvPr id="2052"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pic>
        <p:nvPicPr>
          <p:cNvPr id="1026" name="Picture 2" descr="C:\Users\Loren.Days\Desktop\Consumer Engagement Report Screen Shot.jpg"/>
          <p:cNvPicPr>
            <a:picLocks noChangeAspect="1" noChangeArrowheads="1"/>
          </p:cNvPicPr>
          <p:nvPr/>
        </p:nvPicPr>
        <p:blipFill>
          <a:blip r:embed="rId3" cstate="print"/>
          <a:srcRect/>
          <a:stretch>
            <a:fillRect/>
          </a:stretch>
        </p:blipFill>
        <p:spPr bwMode="auto">
          <a:xfrm>
            <a:off x="2483768" y="836712"/>
            <a:ext cx="4499893" cy="5328592"/>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a:bodyPr>
          <a:lstStyle/>
          <a:p>
            <a:pPr algn="l"/>
            <a:r>
              <a:rPr lang="en-AU" sz="2400" i="1" dirty="0" smtClean="0"/>
              <a:t>“Sometimes with advocacy it’s a slow burn type of thing and will take some time. [As advocates] we don’t get disappointed but people might expect the world from consultation”</a:t>
            </a:r>
            <a:r>
              <a:rPr lang="en-AU" sz="2400" dirty="0" smtClean="0"/>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10" name="TextBox 9"/>
          <p:cNvSpPr txBox="1"/>
          <p:nvPr/>
        </p:nvSpPr>
        <p:spPr>
          <a:xfrm>
            <a:off x="2267744" y="1052736"/>
            <a:ext cx="5688632" cy="707886"/>
          </a:xfrm>
          <a:prstGeom prst="rect">
            <a:avLst/>
          </a:prstGeom>
          <a:noFill/>
        </p:spPr>
        <p:txBody>
          <a:bodyPr wrap="square" rtlCol="0">
            <a:spAutoFit/>
          </a:bodyPr>
          <a:lstStyle/>
          <a:p>
            <a:r>
              <a:rPr lang="en-AU" sz="4000" b="1" dirty="0" smtClean="0">
                <a:latin typeface="+mj-lt"/>
              </a:rPr>
              <a:t>Conclusion</a:t>
            </a:r>
            <a:endParaRPr lang="en-AU" sz="4000" b="1" dirty="0">
              <a:latin typeface="+mj-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a:bodyPr>
          <a:lstStyle/>
          <a:p>
            <a:r>
              <a:rPr lang="en-AU" sz="4000" b="1" dirty="0" smtClean="0">
                <a:latin typeface="+mn-lt"/>
                <a:hlinkClick r:id="rId2"/>
              </a:rPr>
              <a:t>http://www.cuac.org.au</a:t>
            </a:r>
            <a:r>
              <a:rPr lang="en-AU" sz="4000" b="1" dirty="0" smtClean="0">
                <a:latin typeface="+mn-lt"/>
              </a:rPr>
              <a:t/>
            </a:r>
            <a:br>
              <a:rPr lang="en-AU" sz="4000" b="1" dirty="0" smtClean="0">
                <a:latin typeface="+mn-lt"/>
              </a:rPr>
            </a:br>
            <a:r>
              <a:rPr lang="en-AU" sz="4000" b="1" dirty="0" smtClean="0">
                <a:latin typeface="+mn-lt"/>
              </a:rPr>
              <a:t/>
            </a:r>
            <a:br>
              <a:rPr lang="en-AU" sz="4000" b="1" dirty="0" smtClean="0">
                <a:latin typeface="+mn-lt"/>
              </a:rPr>
            </a:br>
            <a:r>
              <a:rPr lang="en-AU" sz="4000" b="1" dirty="0" smtClean="0">
                <a:latin typeface="+mn-lt"/>
              </a:rPr>
              <a:t>Call CUAC on 03 96397600</a:t>
            </a:r>
          </a:p>
        </p:txBody>
      </p:sp>
      <p:pic>
        <p:nvPicPr>
          <p:cNvPr id="4100" name="Content Placeholder 3" descr="biglogo.jpg"/>
          <p:cNvPicPr>
            <a:picLocks noGrp="1" noChangeAspect="1"/>
          </p:cNvPicPr>
          <p:nvPr>
            <p:ph idx="1"/>
          </p:nvPr>
        </p:nvPicPr>
        <p:blipFill>
          <a:blip r:embed="rId3"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10" name="TextBox 9"/>
          <p:cNvSpPr txBox="1"/>
          <p:nvPr/>
        </p:nvSpPr>
        <p:spPr>
          <a:xfrm>
            <a:off x="2339752" y="1052736"/>
            <a:ext cx="5688632" cy="584775"/>
          </a:xfrm>
          <a:prstGeom prst="rect">
            <a:avLst/>
          </a:prstGeom>
          <a:noFill/>
        </p:spPr>
        <p:txBody>
          <a:bodyPr wrap="square" rtlCol="0">
            <a:spAutoFit/>
          </a:bodyPr>
          <a:lstStyle/>
          <a:p>
            <a:r>
              <a:rPr lang="en-AU" sz="3200" b="1" dirty="0" smtClean="0">
                <a:latin typeface="+mj-lt"/>
              </a:rPr>
              <a:t>CUAC’s Website</a:t>
            </a:r>
            <a:endParaRPr lang="en-AU" sz="3200" b="1" dirty="0">
              <a:latin typeface="+mj-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pic>
        <p:nvPicPr>
          <p:cNvPr id="2052"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pic>
        <p:nvPicPr>
          <p:cNvPr id="1026" name="Picture 2" descr="C:\Users\Loren.Days\Desktop\Consumer Engagement Report Screen Shot.jpg"/>
          <p:cNvPicPr>
            <a:picLocks noChangeAspect="1" noChangeArrowheads="1"/>
          </p:cNvPicPr>
          <p:nvPr/>
        </p:nvPicPr>
        <p:blipFill>
          <a:blip r:embed="rId3" cstate="print"/>
          <a:srcRect/>
          <a:stretch>
            <a:fillRect/>
          </a:stretch>
        </p:blipFill>
        <p:spPr bwMode="auto">
          <a:xfrm>
            <a:off x="2483768" y="836712"/>
            <a:ext cx="4499893" cy="532859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400" dirty="0" smtClean="0">
                <a:latin typeface="Calibri (Body)"/>
              </a:rPr>
              <a:t/>
            </a:r>
            <a:br>
              <a:rPr lang="en-AU" sz="2400" dirty="0" smtClean="0">
                <a:latin typeface="Calibri (Body)"/>
              </a:rPr>
            </a:br>
            <a:r>
              <a:rPr lang="en-AU" sz="2400" dirty="0" smtClean="0">
                <a:latin typeface="Calibri (Body)"/>
              </a:rPr>
              <a:t/>
            </a:r>
            <a:br>
              <a:rPr lang="en-AU" sz="2400" dirty="0" smtClean="0">
                <a:latin typeface="Calibri (Body)"/>
              </a:rPr>
            </a:br>
            <a:r>
              <a:rPr lang="en-AU" sz="2400" dirty="0" smtClean="0">
                <a:latin typeface="Calibri (Body)"/>
              </a:rPr>
              <a:t/>
            </a:r>
            <a:br>
              <a:rPr lang="en-AU" sz="2400" dirty="0" smtClean="0">
                <a:latin typeface="Calibri (Body)"/>
              </a:rPr>
            </a:br>
            <a:r>
              <a:rPr lang="en-AU" sz="2400" dirty="0" smtClean="0">
                <a:latin typeface="Calibri (Body)"/>
              </a:rPr>
              <a:t/>
            </a:r>
            <a:br>
              <a:rPr lang="en-AU" sz="2400" dirty="0" smtClean="0">
                <a:latin typeface="Calibri (Body)"/>
              </a:rPr>
            </a:br>
            <a:r>
              <a:rPr lang="en-AU" sz="2400" dirty="0" smtClean="0">
                <a:latin typeface="Calibri (Body)"/>
              </a:rPr>
              <a:t/>
            </a:r>
            <a:br>
              <a:rPr lang="en-AU" sz="2400" dirty="0" smtClean="0">
                <a:latin typeface="Calibri (Body)"/>
              </a:rPr>
            </a:br>
            <a:r>
              <a:rPr lang="en-AU" sz="2200" b="1" dirty="0" smtClean="0">
                <a:latin typeface="Calibri (Body)"/>
              </a:rPr>
              <a:t>SCER</a:t>
            </a:r>
            <a:r>
              <a:rPr lang="en-AU" sz="2200" dirty="0" smtClean="0">
                <a:latin typeface="Calibri (Body)"/>
              </a:rPr>
              <a:t>:   </a:t>
            </a:r>
            <a:r>
              <a:rPr lang="en-AU" sz="2200" i="1" dirty="0" smtClean="0">
                <a:latin typeface="Calibri (Body)"/>
              </a:rPr>
              <a:t>Putting Consumers First </a:t>
            </a:r>
            <a:r>
              <a:rPr lang="en-AU" sz="2200" dirty="0" smtClean="0">
                <a:latin typeface="Calibri (Body)"/>
              </a:rPr>
              <a:t>&amp; the Australian Energy  </a:t>
            </a:r>
            <a:br>
              <a:rPr lang="en-AU" sz="2200" dirty="0" smtClean="0">
                <a:latin typeface="Calibri (Body)"/>
              </a:rPr>
            </a:br>
            <a:r>
              <a:rPr lang="en-AU" sz="2200" dirty="0" smtClean="0">
                <a:latin typeface="Calibri (Body)"/>
              </a:rPr>
              <a:t>              Consumers Organisation (AECO)</a:t>
            </a:r>
            <a:br>
              <a:rPr lang="en-AU" sz="2200" dirty="0" smtClean="0">
                <a:latin typeface="Calibri (Body)"/>
              </a:rPr>
            </a:br>
            <a:r>
              <a:rPr lang="en-AU" sz="2200" b="1" dirty="0" smtClean="0">
                <a:latin typeface="Calibri (Body)"/>
              </a:rPr>
              <a:t>AEMC:  </a:t>
            </a:r>
            <a:r>
              <a:rPr lang="en-AU" sz="2200" i="1" dirty="0" smtClean="0">
                <a:latin typeface="Calibri (Body)"/>
              </a:rPr>
              <a:t>Consumer Engagement Blueprint</a:t>
            </a:r>
            <a:r>
              <a:rPr lang="en-AU" sz="2200" dirty="0" smtClean="0">
                <a:latin typeface="Calibri (Body)"/>
              </a:rPr>
              <a:t/>
            </a:r>
            <a:br>
              <a:rPr lang="en-AU" sz="2200" dirty="0" smtClean="0">
                <a:latin typeface="Calibri (Body)"/>
              </a:rPr>
            </a:br>
            <a:r>
              <a:rPr lang="en-AU" sz="2200" b="1" dirty="0" smtClean="0">
                <a:latin typeface="Calibri (Body)"/>
              </a:rPr>
              <a:t>AER</a:t>
            </a:r>
            <a:r>
              <a:rPr lang="en-AU" sz="2200" dirty="0" smtClean="0">
                <a:latin typeface="Calibri (Body)"/>
              </a:rPr>
              <a:t>:     Better Regulation Program</a:t>
            </a:r>
            <a:br>
              <a:rPr lang="en-AU" sz="2200" dirty="0" smtClean="0">
                <a:latin typeface="Calibri (Body)"/>
              </a:rPr>
            </a:br>
            <a:r>
              <a:rPr lang="en-AU" sz="2200" b="1" dirty="0" smtClean="0">
                <a:latin typeface="Calibri (Body)"/>
              </a:rPr>
              <a:t>Other:</a:t>
            </a:r>
            <a:r>
              <a:rPr lang="en-AU" sz="2200" dirty="0" smtClean="0">
                <a:latin typeface="Calibri (Body)"/>
              </a:rPr>
              <a:t>   Limited Merits Review Expert Panel, the Senate Select         </a:t>
            </a:r>
            <a:br>
              <a:rPr lang="en-AU" sz="2200" dirty="0" smtClean="0">
                <a:latin typeface="Calibri (Body)"/>
              </a:rPr>
            </a:br>
            <a:r>
              <a:rPr lang="en-AU" sz="2200" dirty="0" smtClean="0">
                <a:latin typeface="Calibri (Body)"/>
              </a:rPr>
              <a:t>              Committee on Electricity Prices &amp;  the Productivity Commission</a:t>
            </a:r>
            <a:br>
              <a:rPr lang="en-AU" sz="2200" dirty="0" smtClean="0">
                <a:latin typeface="Calibri (Body)"/>
              </a:rPr>
            </a:br>
            <a:r>
              <a:rPr lang="en-AU" sz="2200" dirty="0" smtClean="0">
                <a:latin typeface="Calibri (Body)"/>
              </a:rPr>
              <a:t/>
            </a:r>
            <a:br>
              <a:rPr lang="en-AU" sz="2200" dirty="0" smtClean="0">
                <a:latin typeface="Calibri (Body)"/>
              </a:rPr>
            </a:br>
            <a:r>
              <a:rPr lang="en-AU" sz="2200" i="1" dirty="0" smtClean="0">
                <a:latin typeface="Calibri (Body)"/>
              </a:rPr>
              <a:t>“Consumer involvement is critical if the regulatory regime is to be focused on promoting consumers’ long-term interests”  </a:t>
            </a:r>
            <a:br>
              <a:rPr lang="en-AU" sz="2200" i="1" dirty="0" smtClean="0">
                <a:latin typeface="Calibri (Body)"/>
              </a:rPr>
            </a:br>
            <a:r>
              <a:rPr lang="en-AU" sz="2200" i="1" dirty="0" smtClean="0">
                <a:latin typeface="Calibri (Body)"/>
              </a:rPr>
              <a:t>              </a:t>
            </a:r>
            <a:br>
              <a:rPr lang="en-AU" sz="2200" i="1" dirty="0" smtClean="0">
                <a:latin typeface="Calibri (Body)"/>
              </a:rPr>
            </a:br>
            <a:r>
              <a:rPr lang="en-AU" sz="2200" i="1" dirty="0" smtClean="0">
                <a:latin typeface="Calibri (Body)"/>
              </a:rPr>
              <a:t>                       - </a:t>
            </a:r>
            <a:r>
              <a:rPr lang="en-AU" sz="2200" dirty="0" smtClean="0">
                <a:latin typeface="Calibri (Body)"/>
              </a:rPr>
              <a:t>Andrew Reeves, Australian Energy Regulator Chairman </a:t>
            </a:r>
            <a:r>
              <a:rPr lang="en-AU" sz="2400" i="1" dirty="0" smtClean="0"/>
              <a:t/>
            </a:r>
            <a:br>
              <a:rPr lang="en-AU" sz="2400" i="1" dirty="0" smtClean="0"/>
            </a:br>
            <a:r>
              <a:rPr lang="en-AU" sz="2400" dirty="0" smtClean="0"/>
              <a:t/>
            </a:r>
            <a:br>
              <a:rPr lang="en-AU" sz="2400" dirty="0" smtClean="0"/>
            </a:br>
            <a:r>
              <a:rPr lang="en-AU" sz="2400" dirty="0" smtClean="0"/>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700808"/>
            <a:ext cx="5544616" cy="523220"/>
          </a:xfrm>
          <a:prstGeom prst="rect">
            <a:avLst/>
          </a:prstGeom>
          <a:noFill/>
        </p:spPr>
        <p:txBody>
          <a:bodyPr wrap="square" rtlCol="0">
            <a:spAutoFit/>
          </a:bodyPr>
          <a:lstStyle/>
          <a:p>
            <a:r>
              <a:rPr lang="en-AU" sz="2800" b="1" dirty="0" smtClean="0">
                <a:latin typeface="Calibri (Headings)"/>
              </a:rPr>
              <a:t>Recent Developments </a:t>
            </a:r>
            <a:endParaRPr lang="en-AU" sz="2800" dirty="0">
              <a:latin typeface="Calibri (Heading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lstStyle/>
          <a:p>
            <a:pPr algn="l"/>
            <a:r>
              <a:rPr lang="en-AU" sz="2400" dirty="0" smtClean="0">
                <a:latin typeface="Calibri (Body)"/>
              </a:rPr>
              <a:t>1) Introduction</a:t>
            </a:r>
            <a:br>
              <a:rPr lang="en-AU" sz="2400" dirty="0" smtClean="0">
                <a:latin typeface="Calibri (Body)"/>
              </a:rPr>
            </a:br>
            <a:r>
              <a:rPr lang="en-AU" sz="2400" dirty="0" smtClean="0">
                <a:latin typeface="Calibri (Body)"/>
              </a:rPr>
              <a:t>2) Methodology</a:t>
            </a:r>
            <a:br>
              <a:rPr lang="en-AU" sz="2400" dirty="0" smtClean="0">
                <a:latin typeface="Calibri (Body)"/>
              </a:rPr>
            </a:br>
            <a:r>
              <a:rPr lang="en-AU" sz="2400" dirty="0" smtClean="0">
                <a:latin typeface="Calibri (Body)"/>
              </a:rPr>
              <a:t>3) Meaningful and genuine consultation</a:t>
            </a:r>
            <a:br>
              <a:rPr lang="en-AU" sz="2400" dirty="0" smtClean="0">
                <a:latin typeface="Calibri (Body)"/>
              </a:rPr>
            </a:br>
            <a:r>
              <a:rPr lang="en-AU" sz="2400" dirty="0" smtClean="0">
                <a:latin typeface="Calibri (Body)"/>
              </a:rPr>
              <a:t>4) Strategies for consulting on complex issues</a:t>
            </a:r>
            <a:br>
              <a:rPr lang="en-AU" sz="2400" dirty="0" smtClean="0">
                <a:latin typeface="Calibri (Body)"/>
              </a:rPr>
            </a:br>
            <a:r>
              <a:rPr lang="en-AU" sz="2400" dirty="0" smtClean="0">
                <a:latin typeface="Calibri (Body)"/>
              </a:rPr>
              <a:t>5) Methods of engagement</a:t>
            </a:r>
            <a:br>
              <a:rPr lang="en-AU" sz="2400" dirty="0" smtClean="0">
                <a:latin typeface="Calibri (Body)"/>
              </a:rPr>
            </a:br>
            <a:r>
              <a:rPr lang="en-AU" sz="2400" dirty="0" smtClean="0">
                <a:latin typeface="Calibri (Body)"/>
              </a:rPr>
              <a:t>6) Evaluation</a:t>
            </a:r>
            <a:br>
              <a:rPr lang="en-AU" sz="2400" dirty="0" smtClean="0">
                <a:latin typeface="Calibri (Body)"/>
              </a:rPr>
            </a:br>
            <a:r>
              <a:rPr lang="en-AU" sz="2400" dirty="0" smtClean="0">
                <a:latin typeface="Calibri (Body)"/>
              </a:rPr>
              <a:t>7) Conclusion</a:t>
            </a:r>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700808"/>
            <a:ext cx="5544616" cy="769441"/>
          </a:xfrm>
          <a:prstGeom prst="rect">
            <a:avLst/>
          </a:prstGeom>
          <a:noFill/>
        </p:spPr>
        <p:txBody>
          <a:bodyPr wrap="square" rtlCol="0">
            <a:spAutoFit/>
          </a:bodyPr>
          <a:lstStyle/>
          <a:p>
            <a:r>
              <a:rPr lang="en-AU" sz="4400" b="1" dirty="0" smtClean="0"/>
              <a:t>   </a:t>
            </a:r>
            <a:r>
              <a:rPr lang="en-AU" sz="2800" b="1" dirty="0" smtClean="0">
                <a:latin typeface="Calibri (Headings)"/>
              </a:rPr>
              <a:t>Report Structure</a:t>
            </a:r>
            <a:endParaRPr lang="en-AU" sz="2800" dirty="0">
              <a:latin typeface="Calibri (Heading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400" dirty="0" smtClean="0">
                <a:latin typeface="+mn-lt"/>
              </a:rPr>
              <a:t>Methodology:</a:t>
            </a:r>
            <a:br>
              <a:rPr lang="en-AU" sz="2400" dirty="0" smtClean="0">
                <a:latin typeface="+mn-lt"/>
              </a:rPr>
            </a:br>
            <a:r>
              <a:rPr lang="en-AU" sz="2400" dirty="0" smtClean="0">
                <a:latin typeface="+mn-lt"/>
              </a:rPr>
              <a:t>- 28 Semi-structured advocate interviews</a:t>
            </a:r>
            <a:br>
              <a:rPr lang="en-AU" sz="2400" dirty="0" smtClean="0">
                <a:latin typeface="+mn-lt"/>
              </a:rPr>
            </a:br>
            <a:r>
              <a:rPr lang="en-AU" sz="2400" dirty="0" smtClean="0">
                <a:latin typeface="+mn-lt"/>
              </a:rPr>
              <a:t>- 30 minutes to one hour</a:t>
            </a:r>
            <a:br>
              <a:rPr lang="en-AU" sz="2400" dirty="0" smtClean="0">
                <a:latin typeface="+mn-lt"/>
              </a:rPr>
            </a:br>
            <a:r>
              <a:rPr lang="en-AU" sz="2400" dirty="0" smtClean="0">
                <a:latin typeface="+mn-lt"/>
              </a:rPr>
              <a:t>- Broad questions </a:t>
            </a:r>
            <a:br>
              <a:rPr lang="en-AU" sz="2400" dirty="0" smtClean="0">
                <a:latin typeface="+mn-lt"/>
              </a:rPr>
            </a:br>
            <a:r>
              <a:rPr lang="en-AU" sz="2400" dirty="0" smtClean="0">
                <a:latin typeface="+mn-lt"/>
              </a:rPr>
              <a:t>- Literature Review </a:t>
            </a:r>
            <a:br>
              <a:rPr lang="en-AU" sz="2400" dirty="0" smtClean="0">
                <a:latin typeface="+mn-lt"/>
              </a:rPr>
            </a:br>
            <a:r>
              <a:rPr lang="en-AU" sz="2400" dirty="0" smtClean="0">
                <a:latin typeface="+mn-lt"/>
              </a:rPr>
              <a:t/>
            </a:r>
            <a:br>
              <a:rPr lang="en-AU" sz="2400" dirty="0" smtClean="0">
                <a:latin typeface="+mn-lt"/>
              </a:rPr>
            </a:br>
            <a:r>
              <a:rPr lang="en-AU" sz="2400" dirty="0" smtClean="0">
                <a:latin typeface="+mn-lt"/>
              </a:rPr>
              <a:t>Approach: </a:t>
            </a:r>
            <a:br>
              <a:rPr lang="en-AU" sz="2400" dirty="0" smtClean="0">
                <a:latin typeface="+mn-lt"/>
              </a:rPr>
            </a:br>
            <a:r>
              <a:rPr lang="en-AU" sz="2400" dirty="0" smtClean="0">
                <a:latin typeface="+mn-lt"/>
              </a:rPr>
              <a:t>- Shaped by the </a:t>
            </a:r>
            <a:r>
              <a:rPr lang="en-AU" sz="2400" i="1" dirty="0" smtClean="0">
                <a:latin typeface="+mn-lt"/>
              </a:rPr>
              <a:t>UN Guidelines for Consumer Protection</a:t>
            </a:r>
            <a:br>
              <a:rPr lang="en-AU" sz="2400" i="1" dirty="0" smtClean="0">
                <a:latin typeface="+mn-lt"/>
              </a:rPr>
            </a:br>
            <a:r>
              <a:rPr lang="en-AU" sz="2400" dirty="0" smtClean="0">
                <a:latin typeface="+mn-lt"/>
              </a:rPr>
              <a:t>- Energy &amp; water policy decisions involve value judgements, objective-  </a:t>
            </a:r>
            <a:br>
              <a:rPr lang="en-AU" sz="2400" dirty="0" smtClean="0">
                <a:latin typeface="+mn-lt"/>
              </a:rPr>
            </a:br>
            <a:r>
              <a:rPr lang="en-AU" sz="2400" dirty="0" smtClean="0">
                <a:latin typeface="+mn-lt"/>
              </a:rPr>
              <a:t>  setting processes and complex trade-offs</a:t>
            </a:r>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412776"/>
            <a:ext cx="5544616" cy="769441"/>
          </a:xfrm>
          <a:prstGeom prst="rect">
            <a:avLst/>
          </a:prstGeom>
          <a:noFill/>
        </p:spPr>
        <p:txBody>
          <a:bodyPr wrap="square" rtlCol="0">
            <a:spAutoFit/>
          </a:bodyPr>
          <a:lstStyle/>
          <a:p>
            <a:r>
              <a:rPr lang="en-AU" sz="4400" b="1" dirty="0" smtClean="0"/>
              <a:t>  </a:t>
            </a:r>
            <a:r>
              <a:rPr lang="en-AU" sz="2800" b="1" dirty="0" smtClean="0">
                <a:latin typeface="Calibri (Headings)"/>
              </a:rPr>
              <a:t> Methodology &amp; Approach</a:t>
            </a:r>
            <a:endParaRPr lang="en-AU" sz="2800" dirty="0">
              <a:latin typeface="Calibri (Heading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lstStyle/>
          <a:p>
            <a:pPr algn="l"/>
            <a:r>
              <a:rPr lang="en-AU" sz="2400" b="1" dirty="0" smtClean="0">
                <a:latin typeface="Calibri (Body)"/>
              </a:rPr>
              <a:t>Definition: </a:t>
            </a:r>
            <a:r>
              <a:rPr lang="en-AU" sz="2400" dirty="0" smtClean="0">
                <a:latin typeface="Calibri (Body)"/>
              </a:rPr>
              <a:t>‘community engagement’ : engagement of a group of people who will be </a:t>
            </a:r>
            <a:r>
              <a:rPr lang="en-AU" sz="2400" i="1" dirty="0" smtClean="0">
                <a:latin typeface="Calibri (Body)"/>
              </a:rPr>
              <a:t>directly</a:t>
            </a:r>
            <a:r>
              <a:rPr lang="en-AU" sz="2400" dirty="0" smtClean="0">
                <a:latin typeface="Calibri (Body)"/>
              </a:rPr>
              <a:t> impacted by a decision. The community may also be represented by community and consumer representatives or advocates. Our use of the term encompasses “consultation”</a:t>
            </a: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268760"/>
            <a:ext cx="5544616" cy="954107"/>
          </a:xfrm>
          <a:prstGeom prst="rect">
            <a:avLst/>
          </a:prstGeom>
          <a:noFill/>
        </p:spPr>
        <p:txBody>
          <a:bodyPr wrap="square" rtlCol="0">
            <a:spAutoFit/>
          </a:bodyPr>
          <a:lstStyle/>
          <a:p>
            <a:r>
              <a:rPr lang="en-AU" sz="2800" b="1" dirty="0" smtClean="0">
                <a:latin typeface="Calibri (Headings)"/>
              </a:rPr>
              <a:t>How CUAC Defines Community  Engagement</a:t>
            </a:r>
            <a:endParaRPr lang="en-AU" sz="2800" dirty="0">
              <a:latin typeface="Calibri (Heading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lstStyle/>
          <a:p>
            <a:pPr algn="l"/>
            <a:r>
              <a:rPr lang="en-AU" sz="2400" i="1" dirty="0" smtClean="0">
                <a:latin typeface="Calibri (Body)"/>
              </a:rPr>
              <a:t>“The problem with [consultation] processes is that companies want to do the bare minimum. They want to do what is required of them, and not what they should do. They should make sure they get out into different communities where they will get a large number of people coming through so that they can have one-on-one conversations with people.” </a:t>
            </a:r>
            <a:r>
              <a:rPr lang="en-AU" sz="2400" dirty="0" smtClean="0"/>
              <a:t/>
            </a:r>
            <a:br>
              <a:rPr lang="en-AU" sz="2400" dirty="0" smtClean="0"/>
            </a:br>
            <a:endParaRPr lang="en-AU" sz="2400" dirty="0" smtClean="0"/>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339752" y="1196752"/>
            <a:ext cx="6804248" cy="523220"/>
          </a:xfrm>
          <a:prstGeom prst="rect">
            <a:avLst/>
          </a:prstGeom>
          <a:noFill/>
        </p:spPr>
        <p:txBody>
          <a:bodyPr wrap="square" rtlCol="0">
            <a:spAutoFit/>
          </a:bodyPr>
          <a:lstStyle/>
          <a:p>
            <a:r>
              <a:rPr lang="en-AU" sz="2800" b="1" dirty="0" smtClean="0">
                <a:latin typeface="Calibri (Headings)"/>
              </a:rPr>
              <a:t>Meaningful and Genuine Consultation</a:t>
            </a:r>
            <a:endParaRPr lang="en-AU" sz="2800" dirty="0">
              <a:latin typeface="Calibri (Heading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700" dirty="0" smtClean="0">
                <a:latin typeface="Calibri (Body)"/>
              </a:rPr>
              <a:t/>
            </a:r>
            <a:br>
              <a:rPr lang="en-AU" sz="2700" dirty="0" smtClean="0">
                <a:latin typeface="Calibri (Body)"/>
              </a:rPr>
            </a:br>
            <a:r>
              <a:rPr lang="en-AU" sz="2700" dirty="0" smtClean="0">
                <a:latin typeface="Calibri (Body)"/>
              </a:rPr>
              <a:t/>
            </a:r>
            <a:br>
              <a:rPr lang="en-AU" sz="2700" dirty="0" smtClean="0">
                <a:latin typeface="Calibri (Body)"/>
              </a:rPr>
            </a:br>
            <a:r>
              <a:rPr lang="en-AU" sz="2700" dirty="0" smtClean="0">
                <a:latin typeface="Calibri (Body)"/>
              </a:rPr>
              <a:t/>
            </a:r>
            <a:br>
              <a:rPr lang="en-AU" sz="2700" dirty="0" smtClean="0">
                <a:latin typeface="Calibri (Body)"/>
              </a:rPr>
            </a:br>
            <a:r>
              <a:rPr lang="en-AU" sz="2700" dirty="0" smtClean="0">
                <a:latin typeface="Calibri (Body)"/>
              </a:rPr>
              <a:t>1. Define the objectives and purpose of consultation</a:t>
            </a:r>
            <a:br>
              <a:rPr lang="en-AU" sz="2700" dirty="0" smtClean="0">
                <a:latin typeface="Calibri (Body)"/>
              </a:rPr>
            </a:br>
            <a:r>
              <a:rPr lang="en-AU" sz="2700" dirty="0" smtClean="0">
                <a:latin typeface="Calibri (Body)"/>
              </a:rPr>
              <a:t>2. Develop a transparent engagement process</a:t>
            </a:r>
            <a:br>
              <a:rPr lang="en-AU" sz="2700" dirty="0" smtClean="0">
                <a:latin typeface="Calibri (Body)"/>
              </a:rPr>
            </a:br>
            <a:r>
              <a:rPr lang="en-AU" sz="2700" dirty="0" smtClean="0">
                <a:latin typeface="Calibri (Body)"/>
              </a:rPr>
              <a:t>3. Allow for adequate time to consult  </a:t>
            </a:r>
            <a:r>
              <a:rPr lang="en-AU" sz="2700" b="1" dirty="0" smtClean="0">
                <a:latin typeface="Calibri (Body)"/>
              </a:rPr>
              <a:t/>
            </a:r>
            <a:br>
              <a:rPr lang="en-AU" sz="2700" b="1" dirty="0" smtClean="0">
                <a:latin typeface="Calibri (Body)"/>
              </a:rPr>
            </a:br>
            <a:r>
              <a:rPr lang="en-AU" sz="2700" dirty="0" smtClean="0">
                <a:latin typeface="Calibri (Body)"/>
              </a:rPr>
              <a:t>4. Consult with diverse stakeholder groups</a:t>
            </a:r>
            <a:br>
              <a:rPr lang="en-AU" sz="2700" dirty="0" smtClean="0">
                <a:latin typeface="Calibri (Body)"/>
              </a:rPr>
            </a:br>
            <a:r>
              <a:rPr lang="en-AU" sz="2700" dirty="0" smtClean="0">
                <a:latin typeface="Calibri (Body)"/>
              </a:rPr>
              <a:t>5. Overcome barriers to access</a:t>
            </a:r>
            <a:br>
              <a:rPr lang="en-AU" sz="2700" dirty="0" smtClean="0">
                <a:latin typeface="Calibri (Body)"/>
              </a:rPr>
            </a:br>
            <a:r>
              <a:rPr lang="en-AU" sz="2700" dirty="0" smtClean="0">
                <a:latin typeface="Calibri (Body)"/>
              </a:rPr>
              <a:t>6. Target underrepresented groups for consultation</a:t>
            </a:r>
            <a:br>
              <a:rPr lang="en-AU" sz="2700" dirty="0" smtClean="0">
                <a:latin typeface="Calibri (Body)"/>
              </a:rPr>
            </a:br>
            <a:r>
              <a:rPr lang="en-AU" sz="2700" dirty="0" smtClean="0">
                <a:latin typeface="Calibri (Body)"/>
              </a:rPr>
              <a:t>7. Challenge your own views</a:t>
            </a:r>
            <a:br>
              <a:rPr lang="en-AU" sz="2700" dirty="0" smtClean="0">
                <a:latin typeface="Calibri (Body)"/>
              </a:rPr>
            </a:br>
            <a:r>
              <a:rPr lang="en-AU" sz="2700" dirty="0" smtClean="0">
                <a:latin typeface="Calibri (Body)"/>
              </a:rPr>
              <a:t>8. Consider feedback received</a:t>
            </a:r>
            <a:br>
              <a:rPr lang="en-AU" sz="2700" dirty="0" smtClean="0">
                <a:latin typeface="Calibri (Body)"/>
              </a:rPr>
            </a:br>
            <a:r>
              <a:rPr lang="en-AU" sz="2700" dirty="0" smtClean="0">
                <a:latin typeface="Calibri (Body)"/>
              </a:rPr>
              <a:t>9. Acknowledge peoples expertise </a:t>
            </a:r>
            <a:r>
              <a:rPr lang="en-AU" sz="2700" i="1" dirty="0" smtClean="0">
                <a:latin typeface="Calibri (Body)"/>
              </a:rPr>
              <a:t/>
            </a:r>
            <a:br>
              <a:rPr lang="en-AU" sz="2700" i="1" dirty="0" smtClean="0">
                <a:latin typeface="Calibri (Body)"/>
              </a:rPr>
            </a:br>
            <a:r>
              <a:rPr lang="en-AU" sz="2200" dirty="0" smtClean="0"/>
              <a:t/>
            </a:r>
            <a:br>
              <a:rPr lang="en-AU" sz="2200" dirty="0" smtClean="0"/>
            </a:br>
            <a:r>
              <a:rPr lang="en-AU" sz="2400" dirty="0" smtClean="0"/>
              <a:t/>
            </a:r>
            <a:br>
              <a:rPr lang="en-AU" sz="2400" dirty="0" smtClean="0"/>
            </a:br>
            <a:endParaRPr lang="en-AU" sz="2400" dirty="0" smtClean="0">
              <a:latin typeface="Calibri (Body)"/>
            </a:endParaRPr>
          </a:p>
        </p:txBody>
      </p:sp>
      <p:pic>
        <p:nvPicPr>
          <p:cNvPr id="4100" name="Content Placeholder 3" descr="biglogo.jpg"/>
          <p:cNvPicPr>
            <a:picLocks noGrp="1" noChangeAspect="1"/>
          </p:cNvPicPr>
          <p:nvPr>
            <p:ph idx="1"/>
          </p:nvPr>
        </p:nvPicPr>
        <p:blipFill>
          <a:blip r:embed="rId3"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96752"/>
            <a:ext cx="6480720" cy="1815882"/>
          </a:xfrm>
          <a:prstGeom prst="rect">
            <a:avLst/>
          </a:prstGeom>
          <a:noFill/>
        </p:spPr>
        <p:txBody>
          <a:bodyPr wrap="square" rtlCol="0">
            <a:spAutoFit/>
          </a:bodyPr>
          <a:lstStyle/>
          <a:p>
            <a:r>
              <a:rPr lang="en-AU" sz="2800" b="1" dirty="0" smtClean="0">
                <a:latin typeface="Calibri (Headings)"/>
              </a:rPr>
              <a:t>Actions to Guide a Meaningful and Genuine Consultation</a:t>
            </a:r>
            <a:endParaRPr lang="en-AU" sz="2800" dirty="0" smtClean="0">
              <a:latin typeface="Calibri (Headings)"/>
            </a:endParaRPr>
          </a:p>
          <a:p>
            <a:r>
              <a:rPr lang="en-AU" sz="2800" b="1" dirty="0" smtClean="0"/>
              <a:t/>
            </a:r>
            <a:br>
              <a:rPr lang="en-AU" sz="2800" b="1" dirty="0" smtClean="0"/>
            </a:br>
            <a:endParaRPr lang="en-AU" sz="2800" dirty="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6524625"/>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099" name="Title 1"/>
          <p:cNvSpPr>
            <a:spLocks noGrp="1"/>
          </p:cNvSpPr>
          <p:nvPr>
            <p:ph type="title"/>
          </p:nvPr>
        </p:nvSpPr>
        <p:spPr>
          <a:xfrm>
            <a:off x="395288" y="2565400"/>
            <a:ext cx="8424862" cy="3095625"/>
          </a:xfrm>
        </p:spPr>
        <p:txBody>
          <a:bodyPr>
            <a:normAutofit fontScale="90000"/>
          </a:bodyPr>
          <a:lstStyle/>
          <a:p>
            <a:pPr algn="l"/>
            <a:r>
              <a:rPr lang="en-AU" sz="2700" dirty="0" smtClean="0">
                <a:latin typeface="Calibri (Body)"/>
              </a:rPr>
              <a:t/>
            </a:r>
            <a:br>
              <a:rPr lang="en-AU" sz="2700" dirty="0" smtClean="0">
                <a:latin typeface="Calibri (Body)"/>
              </a:rPr>
            </a:br>
            <a:r>
              <a:rPr lang="en-AU" sz="2700" dirty="0" smtClean="0">
                <a:latin typeface="Calibri (Body)"/>
              </a:rPr>
              <a:t/>
            </a:r>
            <a:br>
              <a:rPr lang="en-AU" sz="2700" dirty="0" smtClean="0">
                <a:latin typeface="Calibri (Body)"/>
              </a:rPr>
            </a:br>
            <a:r>
              <a:rPr lang="en-AU" sz="2700" dirty="0" smtClean="0">
                <a:latin typeface="Calibri (Body)"/>
              </a:rPr>
              <a:t>“</a:t>
            </a:r>
            <a:r>
              <a:rPr lang="en-AU" sz="2700" i="1" dirty="0" smtClean="0">
                <a:latin typeface="Calibri (Body)"/>
              </a:rPr>
              <a:t>It’s important that people understand the boundaries of the consultation. These boundaries can be about the content and the process [of a consultation], and how much of that will be negotiable or not.”</a:t>
            </a:r>
            <a:br>
              <a:rPr lang="en-AU" sz="2700" i="1" dirty="0" smtClean="0">
                <a:latin typeface="Calibri (Body)"/>
              </a:rPr>
            </a:br>
            <a:r>
              <a:rPr lang="en-AU" sz="2200" dirty="0" smtClean="0"/>
              <a:t/>
            </a:r>
            <a:br>
              <a:rPr lang="en-AU" sz="2200" dirty="0" smtClean="0"/>
            </a:br>
            <a:r>
              <a:rPr lang="en-AU" sz="2400" dirty="0" smtClean="0"/>
              <a:t/>
            </a:r>
            <a:br>
              <a:rPr lang="en-AU" sz="2400" dirty="0" smtClean="0"/>
            </a:br>
            <a:endParaRPr lang="en-AU" sz="2400" dirty="0" smtClean="0">
              <a:latin typeface="Calibri (Body)"/>
            </a:endParaRPr>
          </a:p>
        </p:txBody>
      </p:sp>
      <p:pic>
        <p:nvPicPr>
          <p:cNvPr id="4100" name="Content Placeholder 3" descr="biglogo.jpg"/>
          <p:cNvPicPr>
            <a:picLocks noGrp="1" noChangeAspect="1"/>
          </p:cNvPicPr>
          <p:nvPr>
            <p:ph idx="1"/>
          </p:nvPr>
        </p:nvPicPr>
        <p:blipFill>
          <a:blip r:embed="rId2" cstate="print"/>
          <a:srcRect/>
          <a:stretch>
            <a:fillRect/>
          </a:stretch>
        </p:blipFill>
        <p:spPr>
          <a:xfrm>
            <a:off x="0" y="404813"/>
            <a:ext cx="2079625" cy="2120900"/>
          </a:xfrm>
        </p:spPr>
      </p:pic>
      <p:sp>
        <p:nvSpPr>
          <p:cNvPr id="6" name="Rectangle 5"/>
          <p:cNvSpPr/>
          <p:nvPr/>
        </p:nvSpPr>
        <p:spPr>
          <a:xfrm>
            <a:off x="0" y="0"/>
            <a:ext cx="9144000" cy="333375"/>
          </a:xfrm>
          <a:prstGeom prst="rect">
            <a:avLst/>
          </a:prstGeom>
          <a:gradFill flip="none" rotWithShape="1">
            <a:gsLst>
              <a:gs pos="0">
                <a:schemeClr val="accent6">
                  <a:lumMod val="75000"/>
                </a:schemeClr>
              </a:gs>
              <a:gs pos="17999">
                <a:srgbClr val="FEE7F2"/>
              </a:gs>
              <a:gs pos="36000">
                <a:srgbClr val="FAC77D"/>
              </a:gs>
              <a:gs pos="61000">
                <a:srgbClr val="FBA97D"/>
              </a:gs>
              <a:gs pos="82001">
                <a:srgbClr val="FBD49C"/>
              </a:gs>
              <a:gs pos="100000">
                <a:srgbClr val="FEE7F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TextBox 8"/>
          <p:cNvSpPr txBox="1"/>
          <p:nvPr/>
        </p:nvSpPr>
        <p:spPr>
          <a:xfrm>
            <a:off x="2411760" y="1196752"/>
            <a:ext cx="6480720" cy="2308324"/>
          </a:xfrm>
          <a:prstGeom prst="rect">
            <a:avLst/>
          </a:prstGeom>
          <a:noFill/>
        </p:spPr>
        <p:txBody>
          <a:bodyPr wrap="square" rtlCol="0">
            <a:spAutoFit/>
          </a:bodyPr>
          <a:lstStyle/>
          <a:p>
            <a:r>
              <a:rPr lang="en-AU" sz="3200" b="1" dirty="0" smtClean="0">
                <a:latin typeface="Calibri (Headings)"/>
              </a:rPr>
              <a:t>Action 1:</a:t>
            </a:r>
          </a:p>
          <a:p>
            <a:r>
              <a:rPr lang="en-AU" sz="2800" b="1" dirty="0" smtClean="0">
                <a:latin typeface="Calibri (Headings)"/>
              </a:rPr>
              <a:t>Define the Objectives &amp; Purpose of Consultation</a:t>
            </a:r>
            <a:endParaRPr lang="en-AU" sz="2800" dirty="0" smtClean="0">
              <a:latin typeface="Calibri (Headings)"/>
            </a:endParaRPr>
          </a:p>
          <a:p>
            <a:r>
              <a:rPr lang="en-AU" sz="2800" b="1" dirty="0" smtClean="0"/>
              <a:t/>
            </a:r>
            <a:br>
              <a:rPr lang="en-AU" sz="2800" b="1" dirty="0" smtClean="0"/>
            </a:br>
            <a:endParaRPr lang="en-AU" sz="2800" dirty="0">
              <a:latin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887</TotalTime>
  <Words>510</Words>
  <Application>Microsoft Office PowerPoint</Application>
  <PresentationFormat>On-screen Show (4:3)</PresentationFormat>
  <Paragraphs>53</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Meaningful &amp; Genuine Engagement: Perspectives from Consumer Advocates  Jo Benvenuti, Executive Officer  27 November 2013</vt:lpstr>
      <vt:lpstr>Slide 2</vt:lpstr>
      <vt:lpstr>     SCER:   Putting Consumers First &amp; the Australian Energy                 Consumers Organisation (AECO) AEMC:  Consumer Engagement Blueprint AER:     Better Regulation Program Other:   Limited Merits Review Expert Panel, the Senate Select                        Committee on Electricity Prices &amp;  the Productivity Commission  “Consumer involvement is critical if the regulatory regime is to be focused on promoting consumers’ long-term interests”                                         - Andrew Reeves, Australian Energy Regulator Chairman    </vt:lpstr>
      <vt:lpstr>1) Introduction 2) Methodology 3) Meaningful and genuine consultation 4) Strategies for consulting on complex issues 5) Methods of engagement 6) Evaluation 7) Conclusion</vt:lpstr>
      <vt:lpstr>Methodology: - 28 Semi-structured advocate interviews - 30 minutes to one hour - Broad questions  - Literature Review   Approach:  - Shaped by the UN Guidelines for Consumer Protection - Energy &amp; water policy decisions involve value judgements, objective-     setting processes and complex trade-offs</vt:lpstr>
      <vt:lpstr>Definition: ‘community engagement’ : engagement of a group of people who will be directly impacted by a decision. The community may also be represented by community and consumer representatives or advocates. Our use of the term encompasses “consultation”</vt:lpstr>
      <vt:lpstr>“The problem with [consultation] processes is that companies want to do the bare minimum. They want to do what is required of them, and not what they should do. They should make sure they get out into different communities where they will get a large number of people coming through so that they can have one-on-one conversations with people.”  </vt:lpstr>
      <vt:lpstr>   1. Define the objectives and purpose of consultation 2. Develop a transparent engagement process 3. Allow for adequate time to consult   4. Consult with diverse stakeholder groups 5. Overcome barriers to access 6. Target underrepresented groups for consultation 7. Challenge your own views 8. Consider feedback received 9. Acknowledge peoples expertise    </vt:lpstr>
      <vt:lpstr>  “It’s important that people understand the boundaries of the consultation. These boundaries can be about the content and the process [of a consultation], and how much of that will be negotiable or not.”   </vt:lpstr>
      <vt:lpstr>  Requires: - Top level buy-in - Using a variety of communications methods  - Providing opportunity for comment - Providing feedback loops     </vt:lpstr>
      <vt:lpstr> “[Consultation] can’t just be at one stage and then it drops off. It needs to be an integrated part of a project, at regular intervals, and as participatory as possible. From an industry perspective that can be very time-consuming. It’s unfortunate because [industry] like(s) to make decisions quickly and it can slow a process down a lot. They need to factor ongoing consultation into their project.”  </vt:lpstr>
      <vt:lpstr>“It is important to get an understanding right from the outset, of the group you are consulting with and understand the issues you are consulting them about, as this may influence the way your terms of reference are developed. Different groups come to problems often from very different positions, understanding or work views. I think it’s important that [these issues are] on the table.”  </vt:lpstr>
      <vt:lpstr>“In terms of looking at vulnerable groups, you should have a good representation of who you are talking to. Engaging with known community-based organisations that know the ins and oust of their community, such as youth groups and single mothers, is a good way to start. Basic principles of community development apply; you cant go wrong with that approach.”  </vt:lpstr>
      <vt:lpstr>Groups featured in the report include:  - People with disabilities - Single mothers - Rural rand regional communities -Aboriginal communities</vt:lpstr>
      <vt:lpstr> “It’s always about respecting the voice when consulting with consumers. It could be the language you have used to remove yourself from the organisation’s perspective, to understand that it’s a valid point of view. I think when people do consultations they hear an exceptional story and think it’s not true. The language and the negativity of their stories may very much be influenced by an experience. So you shouldn’t be interrogating them just because you don’t think it’s true – you should respect everyone’s voices even when you do not agree with them. The reason you do consultation is because you need people to speak to you and you need that perspective; it’s a different voice to yours.” </vt:lpstr>
      <vt:lpstr>  “[Your feedback] has to be taken seriously, not shelved. If decisions have been made and people are saying we need to consult, that’s not good enough. It’s got to be something that really does have the ability to influence decisions.”  </vt:lpstr>
      <vt:lpstr>“I think incentives are important, even if they might skew it. Looking at vulnerable groups and people, if you give them a voucher or provide a service, it goes along with it. That would be almost a must. It increases your probability of engagement as a group. It’s also fair. Businesses do that when they ask people to taste or try new food products by providing vouchers. I can’t see why engagement should be different.”</vt:lpstr>
      <vt:lpstr>Build Knowledge Over Time  “A big problem with engaging on energy issues is that it requires specific knowledge to be able to participate effectively, particularly in some of the more complex areas. There aren’t many people that are knowledgeable in the energy area; if you pulled together the list in Australia, it’s not that long.” </vt:lpstr>
      <vt:lpstr> - Social Learning  - Deliberative Processes (e.g):   Typically, a “citizens’ panel” engages a randomly selected group of citizens in a structured, facilitated discussion. Experts such as academics and representatives of interest organisations are invited to present their perspectives to the group and answer questions.  </vt:lpstr>
      <vt:lpstr>“Sometimes with advocacy it’s a slow burn type of thing and will take some time. [As advocates] we don’t get disappointed but people might expect the world from consultation” </vt:lpstr>
      <vt:lpstr>http://www.cuac.org.au  Call CUAC on 03 96397600</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Consumer Engagement: a sneak preview of  CUAC’s research outcomes SP AusNet SCC Jo Benvenuti, Executive Officer  22 October 2013</dc:title>
  <dc:creator>loren.days</dc:creator>
  <cp:lastModifiedBy>loren.days</cp:lastModifiedBy>
  <cp:revision>109</cp:revision>
  <dcterms:created xsi:type="dcterms:W3CDTF">2013-11-20T01:20:49Z</dcterms:created>
  <dcterms:modified xsi:type="dcterms:W3CDTF">2013-11-27T05:35:26Z</dcterms:modified>
</cp:coreProperties>
</file>